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3"/>
  </p:notesMasterIdLst>
  <p:sldIdLst>
    <p:sldId id="256" r:id="rId5"/>
    <p:sldId id="263" r:id="rId6"/>
    <p:sldId id="267" r:id="rId7"/>
    <p:sldId id="261" r:id="rId8"/>
    <p:sldId id="269" r:id="rId9"/>
    <p:sldId id="270" r:id="rId10"/>
    <p:sldId id="264" r:id="rId11"/>
    <p:sldId id="26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3D5B"/>
    <a:srgbClr val="E745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40" autoAdjust="0"/>
    <p:restoredTop sz="94694"/>
  </p:normalViewPr>
  <p:slideViewPr>
    <p:cSldViewPr snapToGrid="0">
      <p:cViewPr varScale="1">
        <p:scale>
          <a:sx n="106" d="100"/>
          <a:sy n="106" d="100"/>
        </p:scale>
        <p:origin x="7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C63B88-6C45-4BB8-BDCE-FA399B2D5466}" type="doc">
      <dgm:prSet loTypeId="urn:microsoft.com/office/officeart/2005/8/layout/vList5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B24E341-6880-4A26-99D7-BFFF76CB3513}">
      <dgm:prSet custT="1"/>
      <dgm:spPr>
        <a:xfrm>
          <a:off x="0" y="3173"/>
          <a:ext cx="2144268" cy="1169226"/>
        </a:xfrm>
        <a:prstGeom prst="roundRect">
          <a:avLst/>
        </a:prstGeom>
        <a:gradFill rotWithShape="0">
          <a:gsLst>
            <a:gs pos="0">
              <a:srgbClr val="4472C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rgbClr>
            </a:gs>
            <a:gs pos="50000">
              <a:srgbClr val="4472C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rgbClr>
            </a:gs>
            <a:gs pos="100000">
              <a:srgbClr val="4472C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pPr>
            <a:buNone/>
          </a:pPr>
          <a:r>
            <a:rPr lang="en-GB" sz="1400" b="1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Life preservation</a:t>
          </a:r>
          <a:endParaRPr lang="en-GB" sz="1400">
            <a:solidFill>
              <a:sysClr val="window" lastClr="FFFFFF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5856D037-78B6-4766-B10F-1A17E6AAF105}" type="parTrans" cxnId="{8FCAA5D7-8C66-4453-9220-FE369FAF2DF1}">
      <dgm:prSet/>
      <dgm:spPr/>
      <dgm:t>
        <a:bodyPr/>
        <a:lstStyle/>
        <a:p>
          <a:endParaRPr lang="en-GB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EC6604C-D757-4446-9D98-EDD9A596806C}" type="sibTrans" cxnId="{8FCAA5D7-8C66-4453-9220-FE369FAF2DF1}">
      <dgm:prSet/>
      <dgm:spPr/>
      <dgm:t>
        <a:bodyPr/>
        <a:lstStyle/>
        <a:p>
          <a:endParaRPr lang="en-GB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9615B27-7CFF-416B-8FCD-0DAB17A1D280}">
      <dgm:prSet phldrT="[Text]" custT="1"/>
      <dgm:spPr>
        <a:xfrm>
          <a:off x="0" y="1493057"/>
          <a:ext cx="2144268" cy="1212209"/>
        </a:xfrm>
        <a:prstGeom prst="roundRect">
          <a:avLst/>
        </a:prstGeom>
        <a:solidFill>
          <a:srgbClr val="00B0F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pPr>
            <a:buNone/>
          </a:pPr>
          <a:r>
            <a:rPr lang="en-GB" sz="1400" b="1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Media and communications </a:t>
          </a:r>
          <a:endParaRPr lang="en-GB" sz="1400" dirty="0">
            <a:solidFill>
              <a:sysClr val="window" lastClr="FFFFFF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6B99422E-44E9-4597-87CC-BE7C351BB929}" type="parTrans" cxnId="{E404D79F-03BB-4276-8564-AA5E2D530EFE}">
      <dgm:prSet/>
      <dgm:spPr/>
      <dgm:t>
        <a:bodyPr/>
        <a:lstStyle/>
        <a:p>
          <a:endParaRPr lang="en-GB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4962F9-9FE2-4EEE-9858-547B5D1D17E0}" type="sibTrans" cxnId="{E404D79F-03BB-4276-8564-AA5E2D530EFE}">
      <dgm:prSet/>
      <dgm:spPr/>
      <dgm:t>
        <a:bodyPr/>
        <a:lstStyle/>
        <a:p>
          <a:endParaRPr lang="en-GB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F80EE87-FFAB-4AEF-940C-0DD1A23EB998}">
      <dgm:prSet phldrT="[Text]" custT="1"/>
      <dgm:spPr>
        <a:xfrm>
          <a:off x="12694" y="2951206"/>
          <a:ext cx="2144268" cy="1912760"/>
        </a:xfrm>
        <a:prstGeom prst="roundRect">
          <a:avLst/>
        </a:prstGeom>
        <a:solidFill>
          <a:srgbClr val="4472C4">
            <a:lumMod val="60000"/>
            <a:lumOff val="40000"/>
          </a:srgb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pPr>
            <a:buNone/>
          </a:pPr>
          <a:r>
            <a:rPr lang="en-GB" sz="1400" b="1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Continuity of Learning</a:t>
          </a:r>
          <a:endParaRPr lang="en-GB" sz="1400">
            <a:solidFill>
              <a:sysClr val="window" lastClr="FFFFFF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4557042B-0A78-4AC7-A347-36FD2758CC69}" type="parTrans" cxnId="{86B2991D-4048-472B-A113-90DB2B5F82C7}">
      <dgm:prSet/>
      <dgm:spPr/>
      <dgm:t>
        <a:bodyPr/>
        <a:lstStyle/>
        <a:p>
          <a:endParaRPr lang="en-GB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EEEC64D-3F41-4026-8451-40760CF77639}" type="sibTrans" cxnId="{86B2991D-4048-472B-A113-90DB2B5F82C7}">
      <dgm:prSet/>
      <dgm:spPr/>
      <dgm:t>
        <a:bodyPr/>
        <a:lstStyle/>
        <a:p>
          <a:endParaRPr lang="en-GB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16BB42A-B0FC-457D-98F9-091A3BF9E377}">
      <dgm:prSet phldrT="[Text]" custT="1"/>
      <dgm:spPr>
        <a:xfrm>
          <a:off x="0" y="6389092"/>
          <a:ext cx="2144268" cy="1208683"/>
        </a:xfrm>
        <a:prstGeom prst="roundRect">
          <a:avLst/>
        </a:prstGeom>
        <a:solidFill>
          <a:srgbClr val="70AD47">
            <a:lumMod val="75000"/>
          </a:srgb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pPr>
            <a:buNone/>
          </a:pPr>
          <a:r>
            <a:rPr lang="en-GB" sz="1400" b="1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Recovery </a:t>
          </a:r>
        </a:p>
      </dgm:t>
    </dgm:pt>
    <dgm:pt modelId="{3DC2F94A-4342-430F-8079-0C5D357A4CA6}" type="parTrans" cxnId="{FE54861B-4629-44E7-BF8F-F829C7CA282C}">
      <dgm:prSet/>
      <dgm:spPr/>
      <dgm:t>
        <a:bodyPr/>
        <a:lstStyle/>
        <a:p>
          <a:endParaRPr lang="en-GB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66F3662-E4D3-4ABC-A0E5-1A321B443B0B}" type="sibTrans" cxnId="{FE54861B-4629-44E7-BF8F-F829C7CA282C}">
      <dgm:prSet/>
      <dgm:spPr/>
      <dgm:t>
        <a:bodyPr/>
        <a:lstStyle/>
        <a:p>
          <a:endParaRPr lang="en-GB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B19F9B2-5EA9-4145-A8AD-DEC81F592FE8}">
      <dgm:prSet phldrT="[Text]" custT="1"/>
      <dgm:spPr>
        <a:xfrm>
          <a:off x="0" y="5158077"/>
          <a:ext cx="2144268" cy="951175"/>
        </a:xfrm>
        <a:prstGeom prst="roundRect">
          <a:avLst/>
        </a:prstGeom>
        <a:solidFill>
          <a:srgbClr val="5B9BD5">
            <a:lumMod val="75000"/>
          </a:srgb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pPr>
            <a:buNone/>
          </a:pPr>
          <a:r>
            <a:rPr lang="en-GB" sz="1400" b="1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Continuity of Operations </a:t>
          </a:r>
        </a:p>
      </dgm:t>
    </dgm:pt>
    <dgm:pt modelId="{E767C3F2-201D-4138-9B7F-B4F6B40FFAF2}" type="parTrans" cxnId="{76855229-7B52-438B-8291-0137CB9F5768}">
      <dgm:prSet/>
      <dgm:spPr/>
      <dgm:t>
        <a:bodyPr/>
        <a:lstStyle/>
        <a:p>
          <a:endParaRPr lang="en-GB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48B576-06C6-4BCB-9E27-C667B83273DA}" type="sibTrans" cxnId="{76855229-7B52-438B-8291-0137CB9F5768}">
      <dgm:prSet/>
      <dgm:spPr/>
      <dgm:t>
        <a:bodyPr/>
        <a:lstStyle/>
        <a:p>
          <a:endParaRPr lang="en-GB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CBBDE1-2B45-4543-9367-BC827CC28692}" type="pres">
      <dgm:prSet presAssocID="{3DC63B88-6C45-4BB8-BDCE-FA399B2D5466}" presName="Name0" presStyleCnt="0">
        <dgm:presLayoutVars>
          <dgm:dir/>
          <dgm:animLvl val="lvl"/>
          <dgm:resizeHandles val="exact"/>
        </dgm:presLayoutVars>
      </dgm:prSet>
      <dgm:spPr/>
    </dgm:pt>
    <dgm:pt modelId="{CBE3BF7D-F5A5-4E4C-92DC-31A75F9F1086}" type="pres">
      <dgm:prSet presAssocID="{3B24E341-6880-4A26-99D7-BFFF76CB3513}" presName="linNode" presStyleCnt="0"/>
      <dgm:spPr/>
    </dgm:pt>
    <dgm:pt modelId="{76A60079-1B63-4C80-B827-6938C32AFB08}" type="pres">
      <dgm:prSet presAssocID="{3B24E341-6880-4A26-99D7-BFFF76CB3513}" presName="parentText" presStyleLbl="node1" presStyleIdx="0" presStyleCnt="5" custScaleY="23115">
        <dgm:presLayoutVars>
          <dgm:chMax val="1"/>
          <dgm:bulletEnabled val="1"/>
        </dgm:presLayoutVars>
      </dgm:prSet>
      <dgm:spPr/>
    </dgm:pt>
    <dgm:pt modelId="{D55DA620-2A14-48FB-B6BC-61FF8DB4EFE1}" type="pres">
      <dgm:prSet presAssocID="{AEC6604C-D757-4446-9D98-EDD9A596806C}" presName="sp" presStyleCnt="0"/>
      <dgm:spPr/>
    </dgm:pt>
    <dgm:pt modelId="{16448C1C-D40F-4A5A-987F-4746EA7C9BCB}" type="pres">
      <dgm:prSet presAssocID="{D9615B27-7CFF-416B-8FCD-0DAB17A1D280}" presName="linNode" presStyleCnt="0"/>
      <dgm:spPr/>
    </dgm:pt>
    <dgm:pt modelId="{836FE49F-60E6-4929-8D5C-525C43F704EB}" type="pres">
      <dgm:prSet presAssocID="{D9615B27-7CFF-416B-8FCD-0DAB17A1D280}" presName="parentText" presStyleLbl="node1" presStyleIdx="1" presStyleCnt="5" custScaleY="23461" custLinFactNeighborY="540">
        <dgm:presLayoutVars>
          <dgm:chMax val="1"/>
          <dgm:bulletEnabled val="1"/>
        </dgm:presLayoutVars>
      </dgm:prSet>
      <dgm:spPr/>
    </dgm:pt>
    <dgm:pt modelId="{A75CD06C-687C-467B-84AD-BE6A31DEE81E}" type="pres">
      <dgm:prSet presAssocID="{D44962F9-9FE2-4EEE-9858-547B5D1D17E0}" presName="sp" presStyleCnt="0"/>
      <dgm:spPr/>
    </dgm:pt>
    <dgm:pt modelId="{AB0EFF91-1BA9-49CD-B14E-289EB2B1F02E}" type="pres">
      <dgm:prSet presAssocID="{9F80EE87-FFAB-4AEF-940C-0DD1A23EB998}" presName="linNode" presStyleCnt="0"/>
      <dgm:spPr/>
    </dgm:pt>
    <dgm:pt modelId="{836855DD-CEB9-4F7F-8F90-730F09A2021A}" type="pres">
      <dgm:prSet presAssocID="{9F80EE87-FFAB-4AEF-940C-0DD1A23EB998}" presName="parentText" presStyleLbl="node1" presStyleIdx="2" presStyleCnt="5" custScaleY="22723" custLinFactNeighborX="333" custLinFactNeighborY="-255">
        <dgm:presLayoutVars>
          <dgm:chMax val="1"/>
          <dgm:bulletEnabled val="1"/>
        </dgm:presLayoutVars>
      </dgm:prSet>
      <dgm:spPr/>
    </dgm:pt>
    <dgm:pt modelId="{FE9A6B14-EB42-4107-877A-F7B57A0DB74A}" type="pres">
      <dgm:prSet presAssocID="{3EEEC64D-3F41-4026-8451-40760CF77639}" presName="sp" presStyleCnt="0"/>
      <dgm:spPr/>
    </dgm:pt>
    <dgm:pt modelId="{47CC1992-BAB4-49AF-BC95-89099F409CBE}" type="pres">
      <dgm:prSet presAssocID="{AB19F9B2-5EA9-4145-A8AD-DEC81F592FE8}" presName="linNode" presStyleCnt="0"/>
      <dgm:spPr/>
    </dgm:pt>
    <dgm:pt modelId="{EEA08EE2-1142-4C33-9E67-DA4008A140C7}" type="pres">
      <dgm:prSet presAssocID="{AB19F9B2-5EA9-4145-A8AD-DEC81F592FE8}" presName="parentText" presStyleLbl="node1" presStyleIdx="3" presStyleCnt="5" custScaleY="24893">
        <dgm:presLayoutVars>
          <dgm:chMax val="1"/>
          <dgm:bulletEnabled val="1"/>
        </dgm:presLayoutVars>
      </dgm:prSet>
      <dgm:spPr/>
    </dgm:pt>
    <dgm:pt modelId="{FA63F7CB-0890-4498-BD8E-D46239088BA4}" type="pres">
      <dgm:prSet presAssocID="{4548B576-06C6-4BCB-9E27-C667B83273DA}" presName="sp" presStyleCnt="0"/>
      <dgm:spPr/>
    </dgm:pt>
    <dgm:pt modelId="{78C4F088-E50A-4E58-A535-BE6F7AEEBB9D}" type="pres">
      <dgm:prSet presAssocID="{D16BB42A-B0FC-457D-98F9-091A3BF9E377}" presName="linNode" presStyleCnt="0"/>
      <dgm:spPr/>
    </dgm:pt>
    <dgm:pt modelId="{A553BBCB-BF2F-4E10-89CC-C311C3800271}" type="pres">
      <dgm:prSet presAssocID="{D16BB42A-B0FC-457D-98F9-091A3BF9E377}" presName="parentText" presStyleLbl="node1" presStyleIdx="4" presStyleCnt="5" custScaleY="25641">
        <dgm:presLayoutVars>
          <dgm:chMax val="1"/>
          <dgm:bulletEnabled val="1"/>
        </dgm:presLayoutVars>
      </dgm:prSet>
      <dgm:spPr/>
    </dgm:pt>
  </dgm:ptLst>
  <dgm:cxnLst>
    <dgm:cxn modelId="{8A406202-26E6-440F-9EEA-91C06CF86D1A}" type="presOf" srcId="{9F80EE87-FFAB-4AEF-940C-0DD1A23EB998}" destId="{836855DD-CEB9-4F7F-8F90-730F09A2021A}" srcOrd="0" destOrd="0" presId="urn:microsoft.com/office/officeart/2005/8/layout/vList5"/>
    <dgm:cxn modelId="{FE54861B-4629-44E7-BF8F-F829C7CA282C}" srcId="{3DC63B88-6C45-4BB8-BDCE-FA399B2D5466}" destId="{D16BB42A-B0FC-457D-98F9-091A3BF9E377}" srcOrd="4" destOrd="0" parTransId="{3DC2F94A-4342-430F-8079-0C5D357A4CA6}" sibTransId="{B66F3662-E4D3-4ABC-A0E5-1A321B443B0B}"/>
    <dgm:cxn modelId="{86B2991D-4048-472B-A113-90DB2B5F82C7}" srcId="{3DC63B88-6C45-4BB8-BDCE-FA399B2D5466}" destId="{9F80EE87-FFAB-4AEF-940C-0DD1A23EB998}" srcOrd="2" destOrd="0" parTransId="{4557042B-0A78-4AC7-A347-36FD2758CC69}" sibTransId="{3EEEC64D-3F41-4026-8451-40760CF77639}"/>
    <dgm:cxn modelId="{76855229-7B52-438B-8291-0137CB9F5768}" srcId="{3DC63B88-6C45-4BB8-BDCE-FA399B2D5466}" destId="{AB19F9B2-5EA9-4145-A8AD-DEC81F592FE8}" srcOrd="3" destOrd="0" parTransId="{E767C3F2-201D-4138-9B7F-B4F6B40FFAF2}" sibTransId="{4548B576-06C6-4BCB-9E27-C667B83273DA}"/>
    <dgm:cxn modelId="{46EC8839-C0D3-4C46-9986-E34BDEF10677}" type="presOf" srcId="{AB19F9B2-5EA9-4145-A8AD-DEC81F592FE8}" destId="{EEA08EE2-1142-4C33-9E67-DA4008A140C7}" srcOrd="0" destOrd="0" presId="urn:microsoft.com/office/officeart/2005/8/layout/vList5"/>
    <dgm:cxn modelId="{E404D79F-03BB-4276-8564-AA5E2D530EFE}" srcId="{3DC63B88-6C45-4BB8-BDCE-FA399B2D5466}" destId="{D9615B27-7CFF-416B-8FCD-0DAB17A1D280}" srcOrd="1" destOrd="0" parTransId="{6B99422E-44E9-4597-87CC-BE7C351BB929}" sibTransId="{D44962F9-9FE2-4EEE-9858-547B5D1D17E0}"/>
    <dgm:cxn modelId="{09E2E1D5-295C-4F56-A5B7-089C855F0178}" type="presOf" srcId="{D9615B27-7CFF-416B-8FCD-0DAB17A1D280}" destId="{836FE49F-60E6-4929-8D5C-525C43F704EB}" srcOrd="0" destOrd="0" presId="urn:microsoft.com/office/officeart/2005/8/layout/vList5"/>
    <dgm:cxn modelId="{8FCAA5D7-8C66-4453-9220-FE369FAF2DF1}" srcId="{3DC63B88-6C45-4BB8-BDCE-FA399B2D5466}" destId="{3B24E341-6880-4A26-99D7-BFFF76CB3513}" srcOrd="0" destOrd="0" parTransId="{5856D037-78B6-4766-B10F-1A17E6AAF105}" sibTransId="{AEC6604C-D757-4446-9D98-EDD9A596806C}"/>
    <dgm:cxn modelId="{831CBDE1-24C6-4AA5-8DD6-C9CAFD7D0040}" type="presOf" srcId="{3DC63B88-6C45-4BB8-BDCE-FA399B2D5466}" destId="{21CBBDE1-2B45-4543-9367-BC827CC28692}" srcOrd="0" destOrd="0" presId="urn:microsoft.com/office/officeart/2005/8/layout/vList5"/>
    <dgm:cxn modelId="{37EFCBE1-3F64-4806-8210-91CDB87F8F8D}" type="presOf" srcId="{3B24E341-6880-4A26-99D7-BFFF76CB3513}" destId="{76A60079-1B63-4C80-B827-6938C32AFB08}" srcOrd="0" destOrd="0" presId="urn:microsoft.com/office/officeart/2005/8/layout/vList5"/>
    <dgm:cxn modelId="{5BCEFEEF-3086-45A3-89FD-10AC54657CAB}" type="presOf" srcId="{D16BB42A-B0FC-457D-98F9-091A3BF9E377}" destId="{A553BBCB-BF2F-4E10-89CC-C311C3800271}" srcOrd="0" destOrd="0" presId="urn:microsoft.com/office/officeart/2005/8/layout/vList5"/>
    <dgm:cxn modelId="{8BCE5DB1-4594-4F6D-A0B7-1C1F8F33A505}" type="presParOf" srcId="{21CBBDE1-2B45-4543-9367-BC827CC28692}" destId="{CBE3BF7D-F5A5-4E4C-92DC-31A75F9F1086}" srcOrd="0" destOrd="0" presId="urn:microsoft.com/office/officeart/2005/8/layout/vList5"/>
    <dgm:cxn modelId="{B8C9C804-DE1E-4854-8A43-341F677F3DD3}" type="presParOf" srcId="{CBE3BF7D-F5A5-4E4C-92DC-31A75F9F1086}" destId="{76A60079-1B63-4C80-B827-6938C32AFB08}" srcOrd="0" destOrd="0" presId="urn:microsoft.com/office/officeart/2005/8/layout/vList5"/>
    <dgm:cxn modelId="{1F375EB4-3292-45EA-BC6A-77D87BBDBAD5}" type="presParOf" srcId="{21CBBDE1-2B45-4543-9367-BC827CC28692}" destId="{D55DA620-2A14-48FB-B6BC-61FF8DB4EFE1}" srcOrd="1" destOrd="0" presId="urn:microsoft.com/office/officeart/2005/8/layout/vList5"/>
    <dgm:cxn modelId="{A5FA0795-6139-4E2B-8BF8-06E11F2DF1B5}" type="presParOf" srcId="{21CBBDE1-2B45-4543-9367-BC827CC28692}" destId="{16448C1C-D40F-4A5A-987F-4746EA7C9BCB}" srcOrd="2" destOrd="0" presId="urn:microsoft.com/office/officeart/2005/8/layout/vList5"/>
    <dgm:cxn modelId="{669BE64C-AE15-4B76-BD75-AFEED1DBB1B6}" type="presParOf" srcId="{16448C1C-D40F-4A5A-987F-4746EA7C9BCB}" destId="{836FE49F-60E6-4929-8D5C-525C43F704EB}" srcOrd="0" destOrd="0" presId="urn:microsoft.com/office/officeart/2005/8/layout/vList5"/>
    <dgm:cxn modelId="{65C43782-8999-42B9-8EC5-407A322ABEC8}" type="presParOf" srcId="{21CBBDE1-2B45-4543-9367-BC827CC28692}" destId="{A75CD06C-687C-467B-84AD-BE6A31DEE81E}" srcOrd="3" destOrd="0" presId="urn:microsoft.com/office/officeart/2005/8/layout/vList5"/>
    <dgm:cxn modelId="{351974CE-E545-4E7D-B1E0-04CB0F1DECE8}" type="presParOf" srcId="{21CBBDE1-2B45-4543-9367-BC827CC28692}" destId="{AB0EFF91-1BA9-49CD-B14E-289EB2B1F02E}" srcOrd="4" destOrd="0" presId="urn:microsoft.com/office/officeart/2005/8/layout/vList5"/>
    <dgm:cxn modelId="{92C54CC7-CF03-4A82-8A04-6957996F219C}" type="presParOf" srcId="{AB0EFF91-1BA9-49CD-B14E-289EB2B1F02E}" destId="{836855DD-CEB9-4F7F-8F90-730F09A2021A}" srcOrd="0" destOrd="0" presId="urn:microsoft.com/office/officeart/2005/8/layout/vList5"/>
    <dgm:cxn modelId="{F2EF935F-CC61-445F-B8A5-845CCCF6582B}" type="presParOf" srcId="{21CBBDE1-2B45-4543-9367-BC827CC28692}" destId="{FE9A6B14-EB42-4107-877A-F7B57A0DB74A}" srcOrd="5" destOrd="0" presId="urn:microsoft.com/office/officeart/2005/8/layout/vList5"/>
    <dgm:cxn modelId="{CB976C1B-FFFD-49EF-A0FC-B50C0F965897}" type="presParOf" srcId="{21CBBDE1-2B45-4543-9367-BC827CC28692}" destId="{47CC1992-BAB4-49AF-BC95-89099F409CBE}" srcOrd="6" destOrd="0" presId="urn:microsoft.com/office/officeart/2005/8/layout/vList5"/>
    <dgm:cxn modelId="{B49E5A8D-8602-4297-8C6C-5295C1D1DCBC}" type="presParOf" srcId="{47CC1992-BAB4-49AF-BC95-89099F409CBE}" destId="{EEA08EE2-1142-4C33-9E67-DA4008A140C7}" srcOrd="0" destOrd="0" presId="urn:microsoft.com/office/officeart/2005/8/layout/vList5"/>
    <dgm:cxn modelId="{BB94CC42-6FDD-4D8F-817A-1B68A921F062}" type="presParOf" srcId="{21CBBDE1-2B45-4543-9367-BC827CC28692}" destId="{FA63F7CB-0890-4498-BD8E-D46239088BA4}" srcOrd="7" destOrd="0" presId="urn:microsoft.com/office/officeart/2005/8/layout/vList5"/>
    <dgm:cxn modelId="{70360BDB-48F0-450A-A30E-FFD17DC1F24B}" type="presParOf" srcId="{21CBBDE1-2B45-4543-9367-BC827CC28692}" destId="{78C4F088-E50A-4E58-A535-BE6F7AEEBB9D}" srcOrd="8" destOrd="0" presId="urn:microsoft.com/office/officeart/2005/8/layout/vList5"/>
    <dgm:cxn modelId="{DA95C652-5020-43A7-B999-23B637AA4436}" type="presParOf" srcId="{78C4F088-E50A-4E58-A535-BE6F7AEEBB9D}" destId="{A553BBCB-BF2F-4E10-89CC-C311C3800271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A60079-1B63-4C80-B827-6938C32AFB08}">
      <dsp:nvSpPr>
        <dsp:cNvPr id="0" name=""/>
        <dsp:cNvSpPr/>
      </dsp:nvSpPr>
      <dsp:spPr>
        <a:xfrm>
          <a:off x="1756020" y="995"/>
          <a:ext cx="1975523" cy="797610"/>
        </a:xfrm>
        <a:prstGeom prst="roundRect">
          <a:avLst/>
        </a:prstGeom>
        <a:gradFill rotWithShape="0">
          <a:gsLst>
            <a:gs pos="0">
              <a:srgbClr val="4472C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rgbClr>
            </a:gs>
            <a:gs pos="50000">
              <a:srgbClr val="4472C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rgbClr>
            </a:gs>
            <a:gs pos="100000">
              <a:srgbClr val="4472C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Life preservation</a:t>
          </a:r>
          <a:endParaRPr lang="en-GB" sz="1400" kern="1200">
            <a:solidFill>
              <a:sysClr val="window" lastClr="FFFFFF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1794956" y="39931"/>
        <a:ext cx="1897651" cy="719738"/>
      </dsp:txXfrm>
    </dsp:sp>
    <dsp:sp modelId="{836FE49F-60E6-4929-8D5C-525C43F704EB}">
      <dsp:nvSpPr>
        <dsp:cNvPr id="0" name=""/>
        <dsp:cNvSpPr/>
      </dsp:nvSpPr>
      <dsp:spPr>
        <a:xfrm>
          <a:off x="1756020" y="989770"/>
          <a:ext cx="1975523" cy="809549"/>
        </a:xfrm>
        <a:prstGeom prst="roundRect">
          <a:avLst/>
        </a:prstGeom>
        <a:solidFill>
          <a:srgbClr val="00B0F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Media and communications </a:t>
          </a:r>
          <a:endParaRPr lang="en-GB" sz="1400" kern="1200" dirty="0">
            <a:solidFill>
              <a:sysClr val="window" lastClr="FFFFFF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1795539" y="1029289"/>
        <a:ext cx="1896485" cy="730511"/>
      </dsp:txXfrm>
    </dsp:sp>
    <dsp:sp modelId="{836855DD-CEB9-4F7F-8F90-730F09A2021A}">
      <dsp:nvSpPr>
        <dsp:cNvPr id="0" name=""/>
        <dsp:cNvSpPr/>
      </dsp:nvSpPr>
      <dsp:spPr>
        <a:xfrm>
          <a:off x="1762599" y="1944418"/>
          <a:ext cx="1975523" cy="784084"/>
        </a:xfrm>
        <a:prstGeom prst="roundRect">
          <a:avLst/>
        </a:prstGeom>
        <a:solidFill>
          <a:srgbClr val="4472C4">
            <a:lumMod val="60000"/>
            <a:lumOff val="40000"/>
          </a:srgb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Continuity of Learning</a:t>
          </a:r>
          <a:endParaRPr lang="en-GB" sz="1400" kern="1200">
            <a:solidFill>
              <a:sysClr val="window" lastClr="FFFFFF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1800875" y="1982694"/>
        <a:ext cx="1898971" cy="707532"/>
      </dsp:txXfrm>
    </dsp:sp>
    <dsp:sp modelId="{EEA08EE2-1142-4C33-9E67-DA4008A140C7}">
      <dsp:nvSpPr>
        <dsp:cNvPr id="0" name=""/>
        <dsp:cNvSpPr/>
      </dsp:nvSpPr>
      <dsp:spPr>
        <a:xfrm>
          <a:off x="1756020" y="2909832"/>
          <a:ext cx="1975523" cy="858962"/>
        </a:xfrm>
        <a:prstGeom prst="roundRect">
          <a:avLst/>
        </a:prstGeom>
        <a:solidFill>
          <a:srgbClr val="5B9BD5">
            <a:lumMod val="75000"/>
          </a:srgb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Continuity of Operations </a:t>
          </a:r>
        </a:p>
      </dsp:txBody>
      <dsp:txXfrm>
        <a:off x="1797951" y="2951763"/>
        <a:ext cx="1891661" cy="775100"/>
      </dsp:txXfrm>
    </dsp:sp>
    <dsp:sp modelId="{A553BBCB-BF2F-4E10-89CC-C311C3800271}">
      <dsp:nvSpPr>
        <dsp:cNvPr id="0" name=""/>
        <dsp:cNvSpPr/>
      </dsp:nvSpPr>
      <dsp:spPr>
        <a:xfrm>
          <a:off x="1756020" y="3941326"/>
          <a:ext cx="1975523" cy="884773"/>
        </a:xfrm>
        <a:prstGeom prst="roundRect">
          <a:avLst/>
        </a:prstGeom>
        <a:solidFill>
          <a:srgbClr val="70AD47">
            <a:lumMod val="75000"/>
          </a:srgb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Recovery </a:t>
          </a:r>
        </a:p>
      </dsp:txBody>
      <dsp:txXfrm>
        <a:off x="1799211" y="3984517"/>
        <a:ext cx="1889141" cy="7983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C2AEDB-443E-481E-A40C-14C23DE63BFE}" type="datetimeFigureOut">
              <a:rPr lang="en-GB" smtClean="0"/>
              <a:t>21/05/2026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93A978-2C2C-4A7B-A8BE-7127008A1D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1417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“Further Education organisations are increasingly interconnected and digitally dependent, which means resilience planning has become essential to maintaining learner experience and operational stability.”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3A978-2C2C-4A7B-A8BE-7127008A1D9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033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Moving beyond “fire/flood” Include: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cyber incidents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ransomware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staff shortages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severe weather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utility outages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supplier failure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cloud/system outages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industrial action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pandemic lessons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safeguarding incidents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reputational crises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3A978-2C2C-4A7B-A8BE-7127008A1D9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47301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leadership ownership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operational readiness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staff awareness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testing and exercising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communication planning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decision-making capability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3A978-2C2C-4A7B-A8BE-7127008A1D9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40121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3A978-2C2C-4A7B-A8BE-7127008A1D9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4322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54D2B66-F0ED-F821-8882-5B40A14B47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0F1CF9CA-CBCD-572C-ECF1-3BF7EAE597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2815" y="2509519"/>
            <a:ext cx="9326078" cy="3044257"/>
          </a:xfrm>
        </p:spPr>
        <p:txBody>
          <a:bodyPr anchor="t">
            <a:normAutofit/>
          </a:bodyPr>
          <a:lstStyle>
            <a:lvl1pPr>
              <a:defRPr sz="5400" b="1" i="0">
                <a:solidFill>
                  <a:schemeClr val="bg1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31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0E6698F-E79F-A741-9D7B-4360B518EF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ECB370-A2B7-F990-EA79-6D5205680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884" y="1851408"/>
            <a:ext cx="11348185" cy="872541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rgbClr val="403D5B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90502-D0E4-4164-40E4-E81D5CD3F7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884" y="2723949"/>
            <a:ext cx="11348185" cy="386935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213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0E6698F-E79F-A741-9D7B-4360B518EF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8D2C9134-4D22-D5FF-3F10-32BDF7E27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884" y="1851408"/>
            <a:ext cx="11348185" cy="872541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rgbClr val="403D5B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995EAA0-D289-8E1E-2828-B521908907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884" y="2723949"/>
            <a:ext cx="11348185" cy="386935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636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0E6698F-E79F-A741-9D7B-4360B518EF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90502-D0E4-4164-40E4-E81D5CD3F7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884" y="2021305"/>
            <a:ext cx="5386939" cy="457199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9AB09F5-43A6-1F33-7FAC-C707CE43D91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192253" y="2021305"/>
            <a:ext cx="5386939" cy="4572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723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A7E515-8A16-D789-79B8-7C80A7B3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AA9CB-E58A-8B64-6E88-02506E6B51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098893-8B0E-3185-F0E0-F415528258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DC8E7D5E-27A2-DB4E-BCB8-BAF6F6FDD76D}" type="datetimeFigureOut">
              <a:rPr lang="en-US" smtClean="0"/>
              <a:pPr/>
              <a:t>5/21/2026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B00B-ABC8-024E-368D-905E146015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035F9-BDD4-23B3-6949-66A6F14D3D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2C1455AF-68C3-BE40-B3F7-5BD62DFB848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272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6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26588B6-F140-D83E-5726-BA026D80B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40" y="2925617"/>
            <a:ext cx="9326078" cy="1006765"/>
          </a:xfrm>
        </p:spPr>
        <p:txBody>
          <a:bodyPr>
            <a:normAutofit fontScale="90000"/>
          </a:bodyPr>
          <a:lstStyle/>
          <a:p>
            <a:r>
              <a:rPr lang="en-GB" dirty="0"/>
              <a:t>Business Continuity in Further Education: Building Organisational Resilience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294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0BB0C-FFBE-9FE4-6CC9-369461EBB0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884" y="2021305"/>
            <a:ext cx="5386939" cy="45719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/>
              <a:t>Why Business  Continuity Matters Now…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dirty="0"/>
              <a:t>Security</a:t>
            </a:r>
            <a:br>
              <a:rPr lang="en-GB" b="1" dirty="0"/>
            </a:br>
            <a:r>
              <a:rPr lang="en-GB" dirty="0"/>
              <a:t>Increasing operational complexity </a:t>
            </a:r>
            <a:br>
              <a:rPr lang="en-GB" dirty="0"/>
            </a:br>
            <a:r>
              <a:rPr lang="en-GB" dirty="0"/>
              <a:t>Digital dependency </a:t>
            </a:r>
            <a:br>
              <a:rPr lang="en-GB" dirty="0"/>
            </a:br>
            <a:r>
              <a:rPr lang="en-GB" dirty="0"/>
              <a:t>Cyber threats </a:t>
            </a:r>
            <a:br>
              <a:rPr lang="en-GB" dirty="0"/>
            </a:br>
            <a:r>
              <a:rPr lang="en-GB" dirty="0"/>
              <a:t>Sector pressures 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D95E0A-BD18-87E9-EE13-3BFA462059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4019" b="1"/>
          <a:stretch>
            <a:fillRect/>
          </a:stretch>
        </p:blipFill>
        <p:spPr>
          <a:xfrm>
            <a:off x="6192253" y="2021305"/>
            <a:ext cx="5386939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26709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84F76-AB5A-C0E9-6AEB-AF6D6B921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What Business Continuity Means in FE</a:t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31E68-6308-79E5-CE14-0048CF30A5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885" y="2723949"/>
            <a:ext cx="3503596" cy="3869355"/>
          </a:xfrm>
        </p:spPr>
        <p:txBody>
          <a:bodyPr/>
          <a:lstStyle/>
          <a:p>
            <a:r>
              <a:rPr lang="en-GB" dirty="0"/>
              <a:t>maintaining critical services </a:t>
            </a:r>
          </a:p>
          <a:p>
            <a:r>
              <a:rPr lang="en-GB" dirty="0"/>
              <a:t>protecting learners and staff </a:t>
            </a:r>
          </a:p>
          <a:p>
            <a:r>
              <a:rPr lang="en-GB" dirty="0"/>
              <a:t>sustaining teaching and operations during disruption</a:t>
            </a:r>
          </a:p>
          <a:p>
            <a:endParaRPr lang="en-GB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9A9B4DB-59BC-B962-B417-8B8E6943F5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1998690"/>
              </p:ext>
            </p:extLst>
          </p:nvPr>
        </p:nvGraphicFramePr>
        <p:xfrm>
          <a:off x="6367549" y="1851408"/>
          <a:ext cx="5487565" cy="48270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45503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0FB6F-2057-9910-18F3-9792770D7B68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65028" y="2426705"/>
            <a:ext cx="5386939" cy="4572000"/>
          </a:xfrm>
        </p:spPr>
        <p:txBody>
          <a:bodyPr/>
          <a:lstStyle/>
          <a:p>
            <a:pPr>
              <a:buNone/>
            </a:pPr>
            <a:r>
              <a:rPr lang="en-GB" sz="2000" b="1" dirty="0"/>
              <a:t>Critical Functions to Protect</a:t>
            </a:r>
          </a:p>
          <a:p>
            <a:pPr>
              <a:buNone/>
            </a:pPr>
            <a:endParaRPr lang="en-GB" sz="20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/>
              <a:t>Teaching &amp; learning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/>
              <a:t>Safeguarding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/>
              <a:t>MIS and student data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/>
              <a:t>Exams/assessment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/>
              <a:t>Communications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/>
              <a:t>Payroll/HR</a:t>
            </a:r>
          </a:p>
          <a:p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11E723B-0519-05F7-FE89-EA3FD800A3B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86758" y="2426705"/>
            <a:ext cx="5540216" cy="3882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Key Risks Facing FE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Cyber incidents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sz="2000" dirty="0"/>
              <a:t> Terrorist/Marauding Attack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Estates/utilities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Staffing disruption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Severe weather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Data/system outages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sz="2000" dirty="0"/>
              <a:t> Pandemic /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Communicable Disease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80E6CA-09F4-20C6-9BC4-F6F1FE848C66}"/>
              </a:ext>
            </a:extLst>
          </p:cNvPr>
          <p:cNvSpPr txBox="1"/>
          <p:nvPr/>
        </p:nvSpPr>
        <p:spPr>
          <a:xfrm>
            <a:off x="290945" y="1496291"/>
            <a:ext cx="77364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2400" b="1" dirty="0">
                <a:latin typeface="Arial" panose="020B0604020202020204" pitchFamily="34" charset="0"/>
              </a:rPr>
              <a:t>Disruption is now broader than traditional disasters</a:t>
            </a:r>
            <a:endParaRPr lang="en-US" altLang="en-US" sz="2400" b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4252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7E6C8-F062-CE96-B771-77FF253F3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What Effective Continuity Looks Like</a:t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1555C-9D90-B223-D22B-BFD09BBD68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Clear ownership (Leadership)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Defined escalation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Tested plans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Communication protocols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Recovery priorities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Staff awareness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6415BE-0F1F-600E-A70A-A4860B1E97B2}"/>
              </a:ext>
            </a:extLst>
          </p:cNvPr>
          <p:cNvSpPr txBox="1"/>
          <p:nvPr/>
        </p:nvSpPr>
        <p:spPr>
          <a:xfrm>
            <a:off x="6292066" y="1990618"/>
            <a:ext cx="4914898" cy="1089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“A continuity plan is only effective if people understand it, test it and can apply it under pressure.”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36C51B-5B87-A679-F0E3-C2F00F0A67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7580" y="3219357"/>
            <a:ext cx="4074152" cy="221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196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8ADAA-3EBB-3E49-27C7-473FC7899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16971-BF81-2C6E-F816-F495D0263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Building Organisational Resilience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68FE75-A917-4202-7497-2F09657F2E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Training </a:t>
            </a:r>
          </a:p>
          <a:p>
            <a:r>
              <a:rPr lang="en-GB" dirty="0"/>
              <a:t>Exercises </a:t>
            </a:r>
          </a:p>
          <a:p>
            <a:r>
              <a:rPr lang="en-GB" dirty="0"/>
              <a:t>Cross-team coordination </a:t>
            </a:r>
          </a:p>
          <a:p>
            <a:r>
              <a:rPr lang="en-GB" dirty="0"/>
              <a:t>Governance review </a:t>
            </a:r>
          </a:p>
          <a:p>
            <a:r>
              <a:rPr lang="en-GB" dirty="0"/>
              <a:t>Supplier assurance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1DEE98-B89A-D12B-4855-8F67F4BA2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0735" y="2657447"/>
            <a:ext cx="5143653" cy="267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675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AE240-DF08-E4A7-571F-B7B66149D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GB" dirty="0"/>
              <a:t>Disruption is now broader than traditional disasters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623B1B-D2EB-8AC9-257E-7FE510D3AF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884" y="2723949"/>
            <a:ext cx="5578842" cy="38693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Lessons Learned from Recent Disruptions – 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pandemic learning </a:t>
            </a:r>
          </a:p>
          <a:p>
            <a:r>
              <a:rPr lang="en-GB" dirty="0"/>
              <a:t>ransomware cases </a:t>
            </a:r>
          </a:p>
          <a:p>
            <a:r>
              <a:rPr lang="en-GB" dirty="0"/>
              <a:t>power failure</a:t>
            </a:r>
          </a:p>
          <a:p>
            <a:r>
              <a:rPr lang="en-GB" dirty="0"/>
              <a:t>severe weather conditions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08BF21E-CEEC-B642-717E-71F93B29CB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6226" y="2739025"/>
            <a:ext cx="5578842" cy="38392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7558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A927D-BE69-F313-3644-8FFFE55D6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06" y="1063394"/>
            <a:ext cx="10515600" cy="1325563"/>
          </a:xfrm>
        </p:spPr>
        <p:txBody>
          <a:bodyPr anchor="ctr">
            <a:normAutofit/>
          </a:bodyPr>
          <a:lstStyle/>
          <a:p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Discussion / Q&amp;A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E03321-F0B6-D94D-5FE2-8AE42C1600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382" y="1826175"/>
            <a:ext cx="5578842" cy="3869355"/>
          </a:xfrm>
        </p:spPr>
        <p:txBody>
          <a:bodyPr>
            <a:normAutofit/>
          </a:bodyPr>
          <a:lstStyle/>
          <a:p>
            <a:pPr>
              <a:buNone/>
            </a:pPr>
            <a:endParaRPr lang="en-GB" b="1" dirty="0"/>
          </a:p>
          <a:p>
            <a:pPr>
              <a:buNone/>
            </a:pPr>
            <a:r>
              <a:rPr lang="en-GB" dirty="0"/>
              <a:t>Questions: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Where are your key vulnerabilities?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How tested are current plans?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Which services are truly critical?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Are staff confident in escalation processes?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B5FC08-142A-5F02-9160-473B9EC78A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626" r="10469" b="-2"/>
          <a:stretch>
            <a:fillRect/>
          </a:stretch>
        </p:blipFill>
        <p:spPr>
          <a:xfrm>
            <a:off x="6804232" y="2482880"/>
            <a:ext cx="4438348" cy="30783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305338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ccess Blu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403D5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SC-PPT-template" id="{5DDCD9A1-2A2F-47C0-84E2-1C275703E0EB}" vid="{85653F43-0815-4358-A8D9-57794755D17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e59ccef-6fa9-4f57-a40c-422cefb5b455" xsi:nil="true"/>
    <lcf76f155ced4ddcb4097134ff3c332f xmlns="c04ab267-e75f-44ca-83ed-59ed5a4c399e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  <sort xmlns="c04ab267-e75f-44ca-83ed-59ed5a4c399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0290AD60AAD2449C57ACB4423CA8B9" ma:contentTypeVersion="26" ma:contentTypeDescription="Create a new document." ma:contentTypeScope="" ma:versionID="ab46c982b88e61ef3867eecf18e1f5aa">
  <xsd:schema xmlns:xsd="http://www.w3.org/2001/XMLSchema" xmlns:xs="http://www.w3.org/2001/XMLSchema" xmlns:p="http://schemas.microsoft.com/office/2006/metadata/properties" xmlns:ns1="http://schemas.microsoft.com/sharepoint/v3" xmlns:ns2="c04ab267-e75f-44ca-83ed-59ed5a4c399e" xmlns:ns3="7e59ccef-6fa9-4f57-a40c-422cefb5b455" targetNamespace="http://schemas.microsoft.com/office/2006/metadata/properties" ma:root="true" ma:fieldsID="65319e6ad83a64e3f4c3b1f49dc6a617" ns1:_="" ns2:_="" ns3:_="">
    <xsd:import namespace="http://schemas.microsoft.com/sharepoint/v3"/>
    <xsd:import namespace="c04ab267-e75f-44ca-83ed-59ed5a4c399e"/>
    <xsd:import namespace="7e59ccef-6fa9-4f57-a40c-422cefb5b455"/>
    <xsd:element name="properties">
      <xsd:complexType>
        <xsd:sequence>
          <xsd:element name="documentManagement">
            <xsd:complexType>
              <xsd:all>
                <xsd:element ref="ns2:sort" minOccurs="0"/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4ab267-e75f-44ca-83ed-59ed5a4c399e" elementFormDefault="qualified">
    <xsd:import namespace="http://schemas.microsoft.com/office/2006/documentManagement/types"/>
    <xsd:import namespace="http://schemas.microsoft.com/office/infopath/2007/PartnerControls"/>
    <xsd:element name="sort" ma:index="8" nillable="true" ma:displayName="sort" ma:format="Dropdown" ma:internalName="sort" ma:percentage="FALSE">
      <xsd:simpleType>
        <xsd:restriction base="dms:Number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43b98c5e-5959-4326-8677-d804b4f5633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59ccef-6fa9-4f57-a40c-422cefb5b455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9d231a0f-d924-4ddb-9916-8061787a5528}" ma:internalName="TaxCatchAll" ma:showField="CatchAllData" ma:web="7e59ccef-6fa9-4f57-a40c-422cefb5b45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F035D7F-FF65-445E-B97E-F884DE7BFFA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D10048C-020C-40CC-BC46-1F79B4A71219}">
  <ds:schemaRefs>
    <ds:schemaRef ds:uri="http://schemas.microsoft.com/office/2006/metadata/properties"/>
    <ds:schemaRef ds:uri="http://schemas.microsoft.com/office/infopath/2007/PartnerControls"/>
    <ds:schemaRef ds:uri="7e59ccef-6fa9-4f57-a40c-422cefb5b455"/>
    <ds:schemaRef ds:uri="c04ab267-e75f-44ca-83ed-59ed5a4c399e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841904BD-23CB-4974-BB80-7F4772CCE5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04ab267-e75f-44ca-83ed-59ed5a4c399e"/>
    <ds:schemaRef ds:uri="7e59ccef-6fa9-4f57-a40c-422cefb5b45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TSC-PPT-template (1)</Template>
  <TotalTime>1053</TotalTime>
  <Words>304</Words>
  <Application>Microsoft Office PowerPoint</Application>
  <PresentationFormat>Widescreen</PresentationFormat>
  <Paragraphs>81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Arial</vt:lpstr>
      <vt:lpstr>Avenir Black</vt:lpstr>
      <vt:lpstr>Office Theme</vt:lpstr>
      <vt:lpstr>Business Continuity in Further Education: Building Organisational Resilience</vt:lpstr>
      <vt:lpstr>PowerPoint Presentation</vt:lpstr>
      <vt:lpstr>What Business Continuity Means in FE </vt:lpstr>
      <vt:lpstr>PowerPoint Presentation</vt:lpstr>
      <vt:lpstr>What Effective Continuity Looks Like </vt:lpstr>
      <vt:lpstr>Building Organisational Resilience </vt:lpstr>
      <vt:lpstr>Disruption is now broader than traditional disasters</vt:lpstr>
      <vt:lpstr>Discussion / Q&amp;A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 Bacon</dc:creator>
  <cp:lastModifiedBy>John Bacon</cp:lastModifiedBy>
  <cp:revision>4</cp:revision>
  <dcterms:created xsi:type="dcterms:W3CDTF">2026-05-20T13:32:45Z</dcterms:created>
  <dcterms:modified xsi:type="dcterms:W3CDTF">2026-05-22T06:56:17Z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0x010100E50290AD60AAD2449C57ACB4423CA8B9</vt:lpwstr>
  </property>
  <property fmtid="{D5CDD505-2E9C-101B-9397-08002B2CF9AE}" pid="3" name="Order">
    <vt:r8>9500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_ExtendedDescription">
    <vt:lpwstr/>
  </property>
  <property fmtid="{D5CDD505-2E9C-101B-9397-08002B2CF9AE}" pid="11" name="TriggerFlowInfo">
    <vt:lpwstr/>
  </property>
  <property fmtid="{D5CDD505-2E9C-101B-9397-08002B2CF9AE}" pid="12" name="MediaServiceImageTags">
    <vt:lpwstr/>
  </property>
</Properties>
</file>