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6" r:id="rId8"/>
    <p:sldId id="265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1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23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GB" b="1" dirty="0"/>
              <a:t>Implications for Learning &amp; Development in FE Colleges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771" y="4895850"/>
            <a:ext cx="7455989" cy="12463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Karen Milne</a:t>
            </a:r>
          </a:p>
          <a:p>
            <a:pPr marL="0" indent="0">
              <a:buNone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Head of Training, Development and Access Fund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DB014D4-A7F9-44F8-4EBD-269E778BF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30453"/>
            <a:ext cx="1133475" cy="55801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AF4FED-FE71-C094-C8D5-E049C81A8D5E}"/>
              </a:ext>
            </a:extLst>
          </p:cNvPr>
          <p:cNvSpPr txBox="1">
            <a:spLocks/>
          </p:cNvSpPr>
          <p:nvPr/>
        </p:nvSpPr>
        <p:spPr>
          <a:xfrm>
            <a:off x="475193" y="3041689"/>
            <a:ext cx="8506882" cy="1724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Ofsted framework – what does it mean for us? </a:t>
            </a:r>
          </a:p>
          <a:p>
            <a:pPr marL="0" indent="0">
              <a:buNone/>
            </a:pPr>
            <a:r>
              <a:rPr lang="en-GB" dirty="0"/>
              <a:t>How do we measure the impact of what we're doing?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Understanding the changes in the new Ofsted Education Inspection Framework</a:t>
            </a:r>
            <a:endParaRPr lang="en-US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60E1751-129D-93D6-5DE6-75B7AE533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EEEFD-59F7-32C5-2783-A92BC11FE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74439"/>
            <a:ext cx="8382000" cy="4525963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Crucial for learning and development practitioners - directly shapes how our work will be judged and valued.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Shift away from a single overall grade, 5 point scale.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Sharper focus on safeguarding, inclusion and skills needs.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Learner outcomes mean practitioners must evidence not only the quality of training but also the real impact on learners and employers.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“For L&amp;D professionals, it isn’t just about compliance, we should ensure that support for staff is deliberate, designed, delivered, and evaluated in a way that meets industry demand, supports all learners, and demonstrates accountability.”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71030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L&amp;D Inspection-Readiness Checklist</a:t>
            </a:r>
            <a:endParaRPr lang="en-U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A34D8F9-90A2-4B40-4BE7-DCBF63102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924C5A-5C7F-46B5-C32D-B816E166F101}"/>
              </a:ext>
            </a:extLst>
          </p:cNvPr>
          <p:cNvSpPr txBox="1"/>
          <p:nvPr/>
        </p:nvSpPr>
        <p:spPr>
          <a:xfrm>
            <a:off x="480059" y="2691771"/>
            <a:ext cx="860890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266700" algn="l"/>
              </a:tabLs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1.	Safeguarding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staff trained in safeguarding, Prevent Duty, and reporting procedures.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Policies up to date, accessible, aligned with legislation.</a:t>
            </a:r>
          </a:p>
          <a:p>
            <a:pPr marL="266700" lvl="0" indent="-2667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Staff must be confident in recognising, reporting, and recording.</a:t>
            </a:r>
          </a:p>
          <a:p>
            <a:pPr marL="266700" lvl="0" indent="-2667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Inspectors may ask anyone — how safeguarding works in practice.</a:t>
            </a:r>
          </a:p>
          <a:p>
            <a:pPr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2. Inclusion &amp; Accessibility</a:t>
            </a:r>
          </a:p>
          <a:p>
            <a:pPr marL="266700" lvl="0" indent="-2667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6195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How does practice influence outcomes in curriculum, teaching, inclusion, or well-being. </a:t>
            </a:r>
          </a:p>
          <a:p>
            <a:pPr marL="266700" lvl="0" indent="-2667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6195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Inclusive teaching and learning resources in use - s</a:t>
            </a:r>
            <a:r>
              <a:rPr lang="en-US" altLang="en-US" sz="2000" dirty="0">
                <a:latin typeface="Arial" panose="020B0604020202020204" pitchFamily="34" charset="0"/>
              </a:rPr>
              <a:t>taff are adapting teaching resources for learners with SEND or other additional needs.</a:t>
            </a:r>
          </a:p>
          <a:p>
            <a:pPr marL="266700" lvl="0" indent="-26670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36195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Able to explain </a:t>
            </a:r>
            <a:r>
              <a:rPr lang="en-US" altLang="en-US" sz="2000" i="1" dirty="0">
                <a:latin typeface="Arial" panose="020B0604020202020204" pitchFamily="34" charset="0"/>
              </a:rPr>
              <a:t>how</a:t>
            </a:r>
            <a:r>
              <a:rPr lang="en-US" altLang="en-US" sz="2000" dirty="0">
                <a:latin typeface="Arial" panose="020B0604020202020204" pitchFamily="34" charset="0"/>
              </a:rPr>
              <a:t> they ensure equity is as important as doing it.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823D1C6-4DA8-9D53-CB4E-B527A6715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6E5270F-092D-328C-B465-F019CF440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A5296F-57FB-1C9E-1F4C-8B9C02DCC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" y="2543974"/>
            <a:ext cx="8229600" cy="46968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3. Curriculum &amp; Training Quality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Mapped to industry standards, skills gaps, and employer needs.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Evidence of logical sequencing and progression.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Assessment methods capture knowledge, skills, and behaviours.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Staff can explain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programmes are designed the way they are.</a:t>
            </a:r>
          </a:p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4. Meeting Skills Needs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Employer engagement - how provision meets local/national priorities – industry updating.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Regular consultation with sector bodies and labour market information – is curriculum reflective – staff skills relevant.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B6ED23-B4AF-69E0-D303-77CE1DEF8CD4}"/>
              </a:ext>
            </a:extLst>
          </p:cNvPr>
          <p:cNvSpPr txBox="1">
            <a:spLocks/>
          </p:cNvSpPr>
          <p:nvPr/>
        </p:nvSpPr>
        <p:spPr>
          <a:xfrm>
            <a:off x="788029" y="745483"/>
            <a:ext cx="7457037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L&amp;D Inspection-Readiness Checklist</a:t>
            </a:r>
            <a:endParaRPr lang="en-U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b="1" dirty="0"/>
              <a:t>L&amp;D Inspection-Readiness Checklist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69FBF9F-6730-9AC5-8DB8-BE385C17D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9BDFF9B-A4A4-F284-CF2D-EC863BC867FE}"/>
              </a:ext>
            </a:extLst>
          </p:cNvPr>
          <p:cNvSpPr txBox="1">
            <a:spLocks/>
          </p:cNvSpPr>
          <p:nvPr/>
        </p:nvSpPr>
        <p:spPr>
          <a:xfrm>
            <a:off x="548639" y="2668401"/>
            <a:ext cx="8229600" cy="34448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5. Learner Outcomes &amp; Achievement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Learner feedback shows satisfaction and confidence growth – act on student voice.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Examples of learners developing transferable/employability skills.</a:t>
            </a:r>
          </a:p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6. Behaviour, Attitudes &amp; Attendance -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 for staff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Systems in place to track attendance and punctuality. 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Strategies to re-engage non-attenders or at-risk learners.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Employers involved in reinforcing professional standards.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Evidence of learners demonstrating respect, teamwork, and resilience.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EF8844B-65CB-1C45-8273-E05008ED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9E38486-4BC5-12CF-BAD0-E644443CCAA0}"/>
              </a:ext>
            </a:extLst>
          </p:cNvPr>
          <p:cNvSpPr txBox="1">
            <a:spLocks/>
          </p:cNvSpPr>
          <p:nvPr/>
        </p:nvSpPr>
        <p:spPr>
          <a:xfrm>
            <a:off x="858948" y="631398"/>
            <a:ext cx="7457037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L&amp;D Inspection-Readiness Checklist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99D7A87-6CA8-3B08-F4A2-E1AED47ECE0A}"/>
              </a:ext>
            </a:extLst>
          </p:cNvPr>
          <p:cNvSpPr txBox="1">
            <a:spLocks/>
          </p:cNvSpPr>
          <p:nvPr/>
        </p:nvSpPr>
        <p:spPr>
          <a:xfrm>
            <a:off x="548639" y="2668401"/>
            <a:ext cx="8229600" cy="38169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7. Leadership &amp; Governance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Leaders can articulate strategic vision and link it to skills needs.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Regular governance meetings with clear minutes and actions.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Professional development records for teaching/training staff.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Mechanisms for learner and employer voice influencing decisions.</a:t>
            </a:r>
          </a:p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8. Staff Development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CPD plan in place - including industry updates.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CV for staff updated and relevant.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Records of coaching, mentoring, and performance reviews.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Evidence of staff staying current with both pedagogy and sector skills.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A4AD73-A9C8-ECEA-2801-E3D518048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C0502AE-890A-639D-A6C7-9495D5EA3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7EE1C7F-BDFC-8720-AEDD-A178681A0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5969A7-F6CA-3AE3-412B-0D65111D4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E2E65FF-1585-ECE7-73B2-129233D387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408BD50-4654-610C-33B6-ADC4E46A1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73F35-4467-C2A2-4918-C223C922B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AB375C-4FFB-67CE-6ED0-E457D4CBF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2E93477-6ABD-4EF4-8B92-2202D009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35D7301-A9C3-8D57-D650-5BEF70B1B571}"/>
              </a:ext>
            </a:extLst>
          </p:cNvPr>
          <p:cNvSpPr txBox="1">
            <a:spLocks/>
          </p:cNvSpPr>
          <p:nvPr/>
        </p:nvSpPr>
        <p:spPr>
          <a:xfrm>
            <a:off x="858948" y="631398"/>
            <a:ext cx="7457037" cy="1554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L&amp;D Inspection-Readiness Checklist</a:t>
            </a: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FA533B70-5DCF-91EF-3846-92BF35EC9A64}"/>
              </a:ext>
            </a:extLst>
          </p:cNvPr>
          <p:cNvSpPr txBox="1">
            <a:spLocks/>
          </p:cNvSpPr>
          <p:nvPr/>
        </p:nvSpPr>
        <p:spPr>
          <a:xfrm>
            <a:off x="548639" y="2668401"/>
            <a:ext cx="8229600" cy="381691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9. Well-being &amp; Personal Development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Evidence of enrichment activities (guest speakers, industry visits, workshops).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Support for mental health and well-being clearly signposted.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Systems to build resilience, confidence, and knowledge.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10. Evidence &amp; Readiness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Self-assessment report (SAR) staff input – done with them and evidence-based.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Examples of learner/employer testimonials and case studies ready.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Staff rehearsed in answering “deep dive” questions confidently.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117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GB" sz="4200" b="1" dirty="0">
                <a:latin typeface="Arial" panose="020B0604020202020204" pitchFamily="34" charset="0"/>
                <a:cs typeface="Arial" panose="020B0604020202020204" pitchFamily="34" charset="0"/>
              </a:rPr>
              <a:t>Getting ready!</a:t>
            </a:r>
            <a:br>
              <a:rPr lang="en-GB" sz="4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E8625EB-A00B-6449-ECC0-D6F0EA5CA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61881F-2637-604A-DB4E-92581D6E4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59" y="2640408"/>
            <a:ext cx="8229600" cy="4525963"/>
          </a:xfrm>
        </p:spPr>
        <p:txBody>
          <a:bodyPr/>
          <a:lstStyle/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Staff should understand what “exceptional,” “strong,” or “needs attention” looks like in their day-to-day delivery.</a:t>
            </a:r>
          </a:p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Training should help staff link their practice to these descriptors.</a:t>
            </a:r>
          </a:p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Be able to explain why content is taught in a particular order.</a:t>
            </a:r>
          </a:p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Confidence in discussing how sessions fit the wider learning journey.</a:t>
            </a:r>
          </a:p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Staff model professional standards and help learners meet expectations around punctuality, engagement, and teamwork.</a:t>
            </a:r>
          </a:p>
          <a:p>
            <a:pPr marL="266700" lvl="0" indent="-266700" defTabSz="91440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  <a:tabLst>
                <a:tab pos="266700" algn="l"/>
              </a:tabLst>
            </a:pPr>
            <a:r>
              <a:rPr lang="en-US" altLang="en-US" sz="2000" dirty="0">
                <a:latin typeface="Arial" panose="020B0604020202020204" pitchFamily="34" charset="0"/>
              </a:rPr>
              <a:t>Know how to and challenge poor attendance or attitudes consistently.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BF8B97-6A28-C7B2-8D76-DB2C65BDB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D89665-1DB2-59A7-8DA1-BE12B872F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33BB06-6677-2FAF-F9B5-E4AD2785A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2D05C3-19A0-54EE-69AD-F1F3C7A0D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C8E147-E9B2-4CBF-B075-9CA285DC5C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660249-1C20-A892-1604-B1343B6455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D2C7933-8274-E83F-1628-41633185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EC6CAD-6AC5-3209-0C41-8E7C02B3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GB" sz="4200" b="1" dirty="0"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4EFD244-01FF-6D6A-E223-A3B6C61C0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0A25B2B-1198-3948-7633-8EB18C4B6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A12DD-4C49-E17B-2EF7-B3402346E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566" y="2713979"/>
            <a:ext cx="8229600" cy="386671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Every staff member contributes to the organisation’s vision and continuous improvement.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Safeguarding comes first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It’s about impact, not just process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Consistency is key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Learners at the centre 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Know the curriculum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Inclusion and equity for all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Culture and behaviour matter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Leadership and responsibility</a:t>
            </a:r>
          </a:p>
          <a:p>
            <a:pPr lvl="0" defTabSz="914400" eaLnBrk="0" fontAlgn="base" hangingPunct="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Honesty and transparency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Inspections are a partnership process.  Acknowledge weaknesses, show how you are addressing them. Inspectors value openness over defensiveness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GB" altLang="en-US" sz="18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64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6E9A3-AD2E-467C-1C87-909103FF6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38BE6E-ECD8-3DB1-971A-52F08FC21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DE94D7-487B-A4F4-7069-8222F699D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92B53D-4D10-CD61-8CBF-8FE47A571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6C57BA-7887-C933-3915-FE350AE8C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B12C65-B680-B6A4-BBF0-8581248A6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26A80C9-4338-3E4F-3448-FC3E56033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F6F4F6-29D1-D11A-F1A7-56DC0049C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GB" sz="4200" b="1" dirty="0">
                <a:latin typeface="Arial" panose="020B0604020202020204" pitchFamily="34" charset="0"/>
                <a:cs typeface="Arial" panose="020B0604020202020204" pitchFamily="34" charset="0"/>
              </a:rPr>
              <a:t>Discussion point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520110-26BC-C6C9-F488-E6A7704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34EB159-264F-C198-F8FD-877966272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230453"/>
            <a:ext cx="1133475" cy="55801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C74D00-8E65-9799-D7AF-D7870A6A3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566" y="2713979"/>
            <a:ext cx="8229600" cy="3866710"/>
          </a:xfrm>
        </p:spPr>
        <p:txBody>
          <a:bodyPr>
            <a:norm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How can we evidence impact?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18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885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7B76B12B31BC4FA9C017FD60EFD6DC" ma:contentTypeVersion="19" ma:contentTypeDescription="Create a new document." ma:contentTypeScope="" ma:versionID="c89ef6a259745389c5f300340f789811">
  <xsd:schema xmlns:xsd="http://www.w3.org/2001/XMLSchema" xmlns:xs="http://www.w3.org/2001/XMLSchema" xmlns:p="http://schemas.microsoft.com/office/2006/metadata/properties" xmlns:ns1="http://schemas.microsoft.com/sharepoint/v3" xmlns:ns2="61a94207-1d13-4b09-ad0d-82c0d6efcb87" xmlns:ns3="2ba2ea88-c92b-48c5-817f-c9bdd896cca3" targetNamespace="http://schemas.microsoft.com/office/2006/metadata/properties" ma:root="true" ma:fieldsID="78979680fe7658f839009dbe108b4795" ns1:_="" ns2:_="" ns3:_="">
    <xsd:import namespace="http://schemas.microsoft.com/sharepoint/v3"/>
    <xsd:import namespace="61a94207-1d13-4b09-ad0d-82c0d6efcb87"/>
    <xsd:import namespace="2ba2ea88-c92b-48c5-817f-c9bdd896cc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a94207-1d13-4b09-ad0d-82c0d6efcb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87c8ee4-d1cb-493a-b1c2-7de609d097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a2ea88-c92b-48c5-817f-c9bdd896cca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22bf896-3eea-4171-b523-da0a33ffb6ba}" ma:internalName="TaxCatchAll" ma:showField="CatchAllData" ma:web="2ba2ea88-c92b-48c5-817f-c9bdd896cc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2ba2ea88-c92b-48c5-817f-c9bdd896cca3" xsi:nil="true"/>
    <lcf76f155ced4ddcb4097134ff3c332f xmlns="61a94207-1d13-4b09-ad0d-82c0d6efcb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A5F687-3E98-4377-8EFC-62C3947EF160}"/>
</file>

<file path=customXml/itemProps2.xml><?xml version="1.0" encoding="utf-8"?>
<ds:datastoreItem xmlns:ds="http://schemas.openxmlformats.org/officeDocument/2006/customXml" ds:itemID="{BCA2D31D-C527-47EE-AFA0-C15350849425}"/>
</file>

<file path=customXml/itemProps3.xml><?xml version="1.0" encoding="utf-8"?>
<ds:datastoreItem xmlns:ds="http://schemas.openxmlformats.org/officeDocument/2006/customXml" ds:itemID="{30E29441-9086-42D9-B219-F1E93DD25B55}"/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780</Words>
  <Application>Microsoft Office PowerPoint</Application>
  <PresentationFormat>On-screen Show (4:3)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Implications for Learning &amp; Development in FE Colleges</vt:lpstr>
      <vt:lpstr>Understanding the changes in the new Ofsted Education Inspection Framework</vt:lpstr>
      <vt:lpstr>L&amp;D Inspection-Readiness Checklist</vt:lpstr>
      <vt:lpstr>PowerPoint Presentation</vt:lpstr>
      <vt:lpstr>L&amp;D Inspection-Readiness Checklist</vt:lpstr>
      <vt:lpstr>PowerPoint Presentation</vt:lpstr>
      <vt:lpstr>PowerPoint Presentation</vt:lpstr>
      <vt:lpstr>Getting ready! </vt:lpstr>
      <vt:lpstr>Remember</vt:lpstr>
      <vt:lpstr>Discussion 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Karen Milne</dc:creator>
  <cp:keywords/>
  <dc:description>generated using python-pptx</dc:description>
  <cp:lastModifiedBy>Karen Milne</cp:lastModifiedBy>
  <cp:revision>6</cp:revision>
  <dcterms:created xsi:type="dcterms:W3CDTF">2013-01-27T09:14:16Z</dcterms:created>
  <dcterms:modified xsi:type="dcterms:W3CDTF">2025-09-22T15:50:37Z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0x0101002F7B76B12B31BC4FA9C017FD60EFD6DC</vt:lpwstr>
  </property>
</Properties>
</file>